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2" r:id="rId2"/>
    <p:sldId id="479" r:id="rId3"/>
    <p:sldId id="462" r:id="rId4"/>
    <p:sldId id="457" r:id="rId5"/>
    <p:sldId id="450" r:id="rId6"/>
    <p:sldId id="480" r:id="rId7"/>
    <p:sldId id="463" r:id="rId8"/>
    <p:sldId id="470" r:id="rId9"/>
    <p:sldId id="477" r:id="rId10"/>
    <p:sldId id="465" r:id="rId11"/>
    <p:sldId id="472" r:id="rId12"/>
    <p:sldId id="473" r:id="rId13"/>
    <p:sldId id="481" r:id="rId14"/>
    <p:sldId id="475" r:id="rId15"/>
    <p:sldId id="476" r:id="rId16"/>
    <p:sldId id="449" r:id="rId17"/>
    <p:sldId id="297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4F81BD"/>
    <a:srgbClr val="38972B"/>
    <a:srgbClr val="2C3986"/>
    <a:srgbClr val="EBAA17"/>
    <a:srgbClr val="A41718"/>
    <a:srgbClr val="D72723"/>
    <a:srgbClr val="00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44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8ED2E5-0D98-4EFF-8B92-B04075EBEB13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AD658-1B00-49CE-9533-81F8F764847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06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+mn-ea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5903611-D0B6-4C5D-8852-A155C0EBE23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1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25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b="1" dirty="0" smtClean="0"/>
              <a:t>MARTIN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57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5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188" y="3159125"/>
            <a:ext cx="7942262" cy="3519488"/>
          </a:xfrm>
        </p:spPr>
        <p:txBody>
          <a:bodyPr/>
          <a:lstStyle/>
          <a:p>
            <a:pPr eaLnBrk="1" hangingPunct="1">
              <a:buClr>
                <a:srgbClr val="38972B"/>
              </a:buClr>
              <a:buFont typeface="Arial" pitchFamily="34" charset="0"/>
              <a:buNone/>
              <a:defRPr/>
            </a:pPr>
            <a:r>
              <a:rPr lang="en-GB" sz="11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MARK</a:t>
            </a:r>
          </a:p>
          <a:p>
            <a:pPr eaLnBrk="1" hangingPunct="1">
              <a:buClr>
                <a:srgbClr val="38972B"/>
              </a:buClr>
              <a:buFont typeface="Arial" pitchFamily="34" charset="0"/>
              <a:buNone/>
              <a:defRPr/>
            </a:pPr>
            <a:r>
              <a:rPr lang="en-GB" sz="11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In addition to a strong engineering, manufacturing and agricultural base we </a:t>
            </a:r>
            <a:r>
              <a:rPr lang="en-GB" sz="1100" dirty="0" smtClean="0">
                <a:cs typeface="Arial" panose="020B0604020202020204" pitchFamily="34" charset="0"/>
              </a:rPr>
              <a:t>have a number of local strengths and are nationally important in terms of contributing to: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dirty="0" smtClean="0">
                <a:cs typeface="Arial" panose="020B0604020202020204" pitchFamily="34" charset="0"/>
              </a:rPr>
              <a:t>food security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dirty="0" smtClean="0">
                <a:cs typeface="Arial" panose="020B0604020202020204" pitchFamily="34" charset="0"/>
              </a:rPr>
              <a:t>manufacturing output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dirty="0" smtClean="0">
                <a:cs typeface="Arial" panose="020B0604020202020204" pitchFamily="34" charset="0"/>
              </a:rPr>
              <a:t>the UK visitor economy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dirty="0" smtClean="0">
                <a:cs typeface="Arial" panose="020B0604020202020204" pitchFamily="34" charset="0"/>
              </a:rPr>
              <a:t>our country’s housing needs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70312D-043F-4BA1-9C7C-4A64EED1886D}" type="slidenum">
              <a:rPr lang="en-GB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2</a:t>
            </a:fld>
            <a:endParaRPr lang="en-GB" altLang="en-US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60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20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22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37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44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2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04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9166732-C03D-4420-B156-0CE10E99697A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25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5CA3F9-B373-46B4-B111-AE29B02246C4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5F31-FE46-44E6-A546-D5D3DA866E0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C29-944B-41F6-9641-190466EBF63D}" type="datetimeFigureOut">
              <a:rPr lang="en-GB" smtClean="0"/>
              <a:pPr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E44E-53D2-49B5-98BB-37B86D19E2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715A7-766E-4D38-87F7-030E033B5445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7EFE4-2F8C-4260-A0EF-93082FFD5C3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2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2D261-DF6F-4B0C-A1DE-60155FA33829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F3167-1A71-4038-A072-BC4027F60E4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85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C6925-1CB8-4BE1-AFF8-631AF6FC4A9D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FF81E-C8A3-411E-A72E-4556DAC8F77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0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FA885-8EBE-4107-AA6C-6923C0D5B649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06170-214C-4446-AA48-D08B2BF2CBE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7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45BE4-A965-46C1-B872-B5342CB828E8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F95D8-25AD-4F30-A754-9D7533A5C1C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06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CE6E5-BA0E-49DC-B061-A4C2BE681398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F3893-626C-48B1-AF30-F1EBFA50A1E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05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C6C0-7020-40DC-86ED-FF83D02970E3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3C44E-2648-452B-8723-D517240E880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3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669674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612775"/>
            <a:ext cx="669674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367338"/>
            <a:ext cx="669674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9E8A1-E25C-4C4C-91EE-D3C1D7C2FB47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5CD5A-8416-4E20-A32B-122233F2615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4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-header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2436D54-967C-4237-8485-DF85C4000EB7}" type="datetimeFigureOut">
              <a:rPr lang="en-GB"/>
              <a:pPr/>
              <a:t>16/02/2016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FD295FF-963B-4C26-B99B-7606344D274B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llepsecretariat@lincolnshire.gov.u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tin@collisonassociates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19989" y="1844824"/>
            <a:ext cx="8424936" cy="2376264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Greater Lincolnshire LEP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Water Management Plan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b="0" dirty="0" smtClean="0">
                <a:solidFill>
                  <a:srgbClr val="00B0F0"/>
                </a:solidFill>
                <a:latin typeface="Arial" pitchFamily="34" charset="0"/>
                <a:ea typeface="+mn-ea"/>
                <a:cs typeface="Arial" pitchFamily="34" charset="0"/>
              </a:rPr>
              <a:t>Water for Growth</a:t>
            </a:r>
            <a:endParaRPr lang="en-GB" sz="3600" b="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2"/>
          </p:nvPr>
        </p:nvSpPr>
        <p:spPr>
          <a:xfrm>
            <a:off x="292913" y="4509120"/>
            <a:ext cx="8447864" cy="1800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Martin Collison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b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Collison and Associates Limited</a:t>
            </a:r>
            <a:endParaRPr lang="en-GB" b="0" dirty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319989" y="285501"/>
            <a:ext cx="8660428" cy="76723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GB" sz="3000" spc="-15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89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 txBox="1">
            <a:spLocks/>
          </p:cNvSpPr>
          <p:nvPr/>
        </p:nvSpPr>
        <p:spPr bwMode="auto">
          <a:xfrm>
            <a:off x="395536" y="764704"/>
            <a:ext cx="6562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Housing &amp; Infrastructure</a:t>
            </a:r>
            <a:endParaRPr lang="en-GB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7544" y="2060848"/>
            <a:ext cx="81369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GLLEP Strategic Economic Plan envisages: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Council core strategies &amp; LDFs set out plans for an additional 100,000 houses to be built by 2032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100,000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 mean a direct water demand increase of: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12million cubic metres (tonnes) per year</a:t>
            </a:r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0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In fact the actual figure is over 20x this with the embedded water in the products you consume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4399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 txBox="1">
            <a:spLocks/>
          </p:cNvSpPr>
          <p:nvPr/>
        </p:nvSpPr>
        <p:spPr bwMode="auto">
          <a:xfrm>
            <a:off x="370325" y="836712"/>
            <a:ext cx="6562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The Plan</a:t>
            </a:r>
            <a:endParaRPr lang="en-GB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70325" y="1772816"/>
            <a:ext cx="8681812" cy="49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three key areas: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Flood prevention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Water supply - capture, storage &amp; recycling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Water management – R&amp;D, awareness raising &amp; skills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Public &amp; private sector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Multiple partners for flood schemes &amp; water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storage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Government will not do it all for us – we need local action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Policy changes and ‘freedoms &amp; flexibilities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’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6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overnment icon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3651053" y="2295083"/>
            <a:ext cx="4557598" cy="431262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378143" y="4329518"/>
            <a:ext cx="2094896" cy="1359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196347" y="4076386"/>
            <a:ext cx="2422723" cy="16312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099344" y="1038796"/>
            <a:ext cx="2878483" cy="13425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796031" y="495030"/>
            <a:ext cx="5669013" cy="397511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08498" y="2266957"/>
            <a:ext cx="4461649" cy="426575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115335" y="260648"/>
            <a:ext cx="2958441" cy="62814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research &amp; training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692085" y="5998318"/>
            <a:ext cx="1703103" cy="67502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for growth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402130" y="6026443"/>
            <a:ext cx="1703103" cy="71252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 risk reduction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364258" y="4573275"/>
            <a:ext cx="2062913" cy="731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Reservoirs, water capture &amp; transport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5681983" y="4638902"/>
            <a:ext cx="1439242" cy="703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 schemes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162257" y="2660719"/>
            <a:ext cx="1855022" cy="130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 scheme R&amp;D</a:t>
            </a: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models of funding</a:t>
            </a: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651053" y="1245052"/>
            <a:ext cx="1743081" cy="86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R&amp;D, training,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 raising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29115" y="3326364"/>
            <a:ext cx="1527195" cy="34313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7552997" y="4038885"/>
            <a:ext cx="1031456" cy="22125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wider Humber &amp; Fens flood planning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922910" y="3504494"/>
            <a:ext cx="1167385" cy="8006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 projects</a:t>
            </a: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834956" y="4592026"/>
            <a:ext cx="1367812" cy="92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 &amp; water supply schemes</a:t>
            </a: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2907" y="2773222"/>
            <a:ext cx="1607153" cy="1771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380776" y="2885726"/>
            <a:ext cx="1071968" cy="106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Resources East Anglian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227803" y="2595092"/>
            <a:ext cx="1599157" cy="918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efficiency programme</a:t>
            </a: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0" name="Striped Right Arrow 49"/>
          <p:cNvSpPr/>
          <p:nvPr/>
        </p:nvSpPr>
        <p:spPr>
          <a:xfrm rot="14308291">
            <a:off x="1119121" y="4330081"/>
            <a:ext cx="506265" cy="2238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77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  <p:bldP spid="46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86954" y="1700808"/>
            <a:ext cx="82296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GB" altLang="en-US" sz="2000" dirty="0" smtClean="0">
                <a:latin typeface="Arial" panose="020B0604020202020204" pitchFamily="34" charset="0"/>
              </a:rPr>
              <a:t>Realities: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We need </a:t>
            </a:r>
            <a:r>
              <a:rPr lang="en-GB" alt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additional business </a:t>
            </a: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&amp; land owner investment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Businesses have lots of things they can invest in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Many industries are mobile – both in the UK &amp; globally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</a:rPr>
              <a:t>If we want them to invest in </a:t>
            </a:r>
            <a:r>
              <a:rPr lang="en-GB" altLang="en-US" sz="2000" dirty="0" smtClean="0">
                <a:latin typeface="Arial" panose="020B0604020202020204" pitchFamily="34" charset="0"/>
              </a:rPr>
              <a:t>water the </a:t>
            </a:r>
            <a:r>
              <a:rPr lang="en-GB" altLang="en-US" sz="2000" dirty="0">
                <a:latin typeface="Arial" panose="020B0604020202020204" pitchFamily="34" charset="0"/>
              </a:rPr>
              <a:t>incentive framework &amp; costs are critical, e.g.: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If business invests in flood prevention it is tax deductible only if the EA also invests … why is this?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Why invest in a reservoir which is not tax deductible whilst a tractor or packing line is?</a:t>
            </a:r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486954" y="476672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GB" altLang="en-US" sz="3000" spc="-150" dirty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Delivering the Water </a:t>
            </a:r>
            <a:r>
              <a:rPr lang="en-GB" altLang="en-US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for Growth Plan</a:t>
            </a:r>
            <a:endParaRPr lang="en-GB" altLang="en-US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 txBox="1">
            <a:spLocks/>
          </p:cNvSpPr>
          <p:nvPr/>
        </p:nvSpPr>
        <p:spPr bwMode="auto">
          <a:xfrm>
            <a:off x="273050" y="764251"/>
            <a:ext cx="698477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Potential Support: Government </a:t>
            </a:r>
            <a:endParaRPr lang="en-GB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73050" y="1916831"/>
            <a:ext cx="8619430" cy="47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government support is needed to deliver our Water for Growth Plan? </a:t>
            </a:r>
            <a:endParaRPr lang="en-GB" sz="20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Freedoms &amp; flexibilities are key so we can try new local solutions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Length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of flood funding plans – 6 years is a good start … but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needs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to be 25year + to give certainty for investment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Environment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Agency, Growth Deal, RDPE,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ERDF, Innovate UK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etc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funding must be aligned with our water management needs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Tax breaks for industry &amp; communities to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invest are essential if we want them to invest more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Image result for government icon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1255090" cy="125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64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 txBox="1">
            <a:spLocks/>
          </p:cNvSpPr>
          <p:nvPr/>
        </p:nvSpPr>
        <p:spPr bwMode="auto">
          <a:xfrm>
            <a:off x="396150" y="620688"/>
            <a:ext cx="698477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Conclusions</a:t>
            </a:r>
            <a:endParaRPr lang="en-GB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6150" y="1690638"/>
            <a:ext cx="8619430" cy="483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supply &amp; </a:t>
            </a:r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flooding </a:t>
            </a:r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challenges &amp; will grow in importance due to growth &amp; climate change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1000" b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to adopt new solutions including: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Raise awareness of water issues in communities &amp; businesses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Need to manage demand through water efficiency, but more water is needed to deliver growth targets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inc.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in agriculture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Need to capture &amp; store more water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Flood risks need to be low enough to give investment certainty 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Fund flooding &amp; water provision together where possible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Regulatory change &amp; stability to give confidence for investment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GB" sz="2000" b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GB" sz="2000" b="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GB" sz="2000" b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government icon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209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1"/>
            <a:ext cx="4824536" cy="6640833"/>
          </a:xfrm>
        </p:spPr>
      </p:pic>
      <p:sp>
        <p:nvSpPr>
          <p:cNvPr id="5" name="TextBox 4"/>
          <p:cNvSpPr txBox="1"/>
          <p:nvPr/>
        </p:nvSpPr>
        <p:spPr>
          <a:xfrm>
            <a:off x="5004049" y="1575645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27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Feb 2015 </a:t>
            </a:r>
            <a:r>
              <a:rPr lang="en-GB" sz="3600" dirty="0" err="1" smtClean="0"/>
              <a:t>MoneyWeek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Water … the most valuable commodity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.. when the money men arrive you are onto something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214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Title-slid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51520" y="2625204"/>
            <a:ext cx="67151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sz="2400" b="1" dirty="0">
                <a:solidFill>
                  <a:srgbClr val="4F81BD"/>
                </a:solidFill>
                <a:latin typeface="Arial" pitchFamily="34" charset="0"/>
              </a:rPr>
              <a:t>www.greaterlincolnshirelep.co.uk</a:t>
            </a:r>
          </a:p>
          <a:p>
            <a:r>
              <a:rPr lang="en-GB" sz="2400" dirty="0" smtClean="0">
                <a:solidFill>
                  <a:srgbClr val="215968"/>
                </a:solidFill>
                <a:latin typeface="Arial" pitchFamily="34" charset="0"/>
                <a:hlinkClick r:id="rId3"/>
              </a:rPr>
              <a:t>gllepsecretariat@lincolnshire.gov.uk</a:t>
            </a:r>
            <a:endParaRPr lang="en-GB" sz="2400" dirty="0" smtClean="0">
              <a:solidFill>
                <a:srgbClr val="215968"/>
              </a:solidFill>
              <a:latin typeface="Arial" pitchFamily="34" charset="0"/>
            </a:endParaRPr>
          </a:p>
          <a:p>
            <a:endParaRPr lang="en-GB" sz="2400" b="1" dirty="0">
              <a:solidFill>
                <a:srgbClr val="215968"/>
              </a:solidFill>
              <a:latin typeface="Arial" pitchFamily="34" charset="0"/>
            </a:endParaRPr>
          </a:p>
          <a:p>
            <a:r>
              <a:rPr lang="en-GB" sz="2400" dirty="0">
                <a:solidFill>
                  <a:srgbClr val="215968"/>
                </a:solidFill>
                <a:latin typeface="Arial" pitchFamily="34" charset="0"/>
                <a:hlinkClick r:id="rId4"/>
              </a:rPr>
              <a:t>m</a:t>
            </a:r>
            <a:r>
              <a:rPr lang="en-GB" sz="2400" dirty="0" smtClean="0">
                <a:solidFill>
                  <a:srgbClr val="215968"/>
                </a:solidFill>
                <a:latin typeface="Arial" pitchFamily="34" charset="0"/>
                <a:hlinkClick r:id="rId4"/>
              </a:rPr>
              <a:t>artin@collisonassociates.co.uk</a:t>
            </a:r>
            <a:endParaRPr lang="en-GB" sz="2400" dirty="0" smtClean="0">
              <a:solidFill>
                <a:srgbClr val="215968"/>
              </a:solidFill>
              <a:latin typeface="Arial" pitchFamily="34" charset="0"/>
            </a:endParaRPr>
          </a:p>
          <a:p>
            <a:endParaRPr lang="en-GB" sz="2400" b="1" dirty="0">
              <a:solidFill>
                <a:srgbClr val="215968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logo-header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1"/>
          <a:stretch>
            <a:fillRect/>
          </a:stretch>
        </p:blipFill>
        <p:spPr bwMode="auto">
          <a:xfrm>
            <a:off x="7046913" y="0"/>
            <a:ext cx="20970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\\lincolnshire.gov.uk\folderredir$\Desktop\paul.ashforth\Desktop\GLLEP Map of Facts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2013" b="2632"/>
          <a:stretch>
            <a:fillRect/>
          </a:stretch>
        </p:blipFill>
        <p:spPr bwMode="auto">
          <a:xfrm>
            <a:off x="611188" y="776288"/>
            <a:ext cx="7974012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9575" y="5013325"/>
            <a:ext cx="1209675" cy="18351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14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150"/>
            <a:ext cx="1800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3850" y="215900"/>
            <a:ext cx="6723063" cy="11509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-150" dirty="0" smtClean="0">
                <a:solidFill>
                  <a:srgbClr val="2C3986"/>
                </a:solidFill>
                <a:latin typeface="Arial" charset="0"/>
                <a:cs typeface="Arial" charset="0"/>
              </a:rPr>
              <a:t>Greater Lincolnshire: Unique elements</a:t>
            </a:r>
            <a:endParaRPr lang="en-US" sz="3000" spc="-150" dirty="0">
              <a:solidFill>
                <a:srgbClr val="2C398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45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 txBox="1">
            <a:spLocks/>
          </p:cNvSpPr>
          <p:nvPr/>
        </p:nvSpPr>
        <p:spPr bwMode="auto">
          <a:xfrm>
            <a:off x="210668" y="764704"/>
            <a:ext cx="6562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So why is the LEP interested in water?</a:t>
            </a:r>
            <a:endParaRPr lang="en-GB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0668" y="1628800"/>
            <a:ext cx="87538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Partnerships (LEPs)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2010 to: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Establish business led partnerships of industry &amp; councils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Drive economic growth via public &amp; private investment 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Address barriers to growth e.g. transport, housing, digital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LEPs have very modest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but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&amp;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skills, transport &amp; infrastructure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focus is on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plan for the area set out in the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Economic Plan </a:t>
            </a: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addressing water supply and flooding are important as </a:t>
            </a:r>
            <a:r>
              <a:rPr lang="en-GB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enablers of growth</a:t>
            </a:r>
            <a:endParaRPr lang="en-GB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05668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Picture 2" descr="Annual precipitation in the United Kingd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4564062" cy="5810250"/>
          </a:xfr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9388" y="6237288"/>
            <a:ext cx="8713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latin typeface="Arial" panose="020B0604020202020204" pitchFamily="34" charset="0"/>
              </a:rPr>
              <a:t>Atmosphere, Climate and Environment Info Programme website, University of Manchester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5288" y="263683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UK rainfall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788025" y="1857693"/>
            <a:ext cx="396044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not short of water, but it is not where the population </a:t>
            </a:r>
            <a:r>
              <a:rPr lang="en-GB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… and Lincolnshire is amongst the driest areas ~ 600mm</a:t>
            </a:r>
            <a:endParaRPr lang="en-GB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move water, but this is expensive – </a:t>
            </a:r>
            <a:r>
              <a:rPr lang="en-GB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capital, revenue </a:t>
            </a:r>
            <a:r>
              <a:rPr lang="en-GB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(CO</a:t>
            </a:r>
            <a:r>
              <a:rPr lang="en-GB" altLang="en-US" sz="2000" baseline="-25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so it is only part of the solution</a:t>
            </a:r>
            <a:endParaRPr lang="en-GB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also need to capture water </a:t>
            </a:r>
            <a:r>
              <a:rPr lang="en-GB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naturally &amp; store for later use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3888" y="3789040"/>
            <a:ext cx="648072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9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8815130" cy="514350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 on water are growing: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Climate change, sea level rise, extreme rainfall events etc. - 45% of GLLEP is in the flood plain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Growth &amp; development are increasing demand for water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solutions are not enough because: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The magnitude of the challenge is growing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The public sector/state cannot fund all the work needed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New partnerships needed for collaborative solutions</a:t>
            </a: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251520" y="764704"/>
            <a:ext cx="6562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l">
              <a:buNone/>
              <a:defRPr/>
            </a:pPr>
            <a:r>
              <a:rPr lang="en-GB" sz="3000" spc="-150" dirty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GLLEP </a:t>
            </a:r>
            <a:r>
              <a:rPr lang="en-GB" sz="3000" i="1" spc="-15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Water for Growth </a:t>
            </a:r>
            <a:r>
              <a:rPr lang="en-GB" sz="3000" spc="-150" dirty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25 Year Plan</a:t>
            </a:r>
          </a:p>
        </p:txBody>
      </p:sp>
    </p:spTree>
    <p:extLst>
      <p:ext uri="{BB962C8B-B14F-4D97-AF65-F5344CB8AC3E}">
        <p14:creationId xmlns:p14="http://schemas.microsoft.com/office/powerpoint/2010/main" val="32322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23528" y="1772816"/>
            <a:ext cx="822960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GB" altLang="en-US" sz="2200" dirty="0" smtClean="0">
                <a:latin typeface="Arial" panose="020B0604020202020204" pitchFamily="34" charset="0"/>
              </a:rPr>
              <a:t>Multi-agency plan which focuses on: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800"/>
              </a:spcAft>
              <a:defRPr/>
            </a:pPr>
            <a:r>
              <a:rPr lang="en-GB" alt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Co-ordinating public </a:t>
            </a: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&amp; multi-sector private investment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Addressing water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supply &amp;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flooding together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Long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term challenge – 25 year plus, but need to set out clear short term actions (5-10 years) we can take now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defRPr/>
            </a:pP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Practical action &amp; longer term innovation/research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Support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for the major growth sectors in the GLLEP economy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GB" alt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Over </a:t>
            </a: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60 </a:t>
            </a:r>
            <a:r>
              <a:rPr lang="en-GB" alt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stakeholders were </a:t>
            </a: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involved: industry, business groups, NGOs, Councils, Anglian Water, Environment Agency, IDBs, Flood Forums, LEP, University ….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800"/>
              </a:spcAft>
              <a:defRPr/>
            </a:pPr>
            <a:endParaRPr lang="en-GB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323528" y="57580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GB" altLang="en-US" sz="3000" spc="-150" dirty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GLLEP Water </a:t>
            </a:r>
            <a:r>
              <a:rPr lang="en-GB" altLang="en-US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Plan – starting point</a:t>
            </a:r>
            <a:endParaRPr lang="en-GB" altLang="en-US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 txBox="1">
            <a:spLocks/>
          </p:cNvSpPr>
          <p:nvPr/>
        </p:nvSpPr>
        <p:spPr bwMode="auto">
          <a:xfrm>
            <a:off x="395536" y="620688"/>
            <a:ext cx="6562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GLLEP Strategic Economic Plan</a:t>
            </a:r>
            <a:endParaRPr lang="en-GB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95536" y="1700808"/>
            <a:ext cx="84969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SEP focuses on growth in </a:t>
            </a:r>
            <a:r>
              <a:rPr lang="en-GB" sz="20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area’s key economic growth sectors: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Agri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-food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Visitor economy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Manufacturing</a:t>
            </a:r>
          </a:p>
          <a:p>
            <a:pPr marL="0" lvl="1" indent="0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&amp;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Housing &amp; infrastructure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flood risk </a:t>
            </a:r>
            <a:r>
              <a:rPr lang="en-GB" sz="20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supply essential to all these</a:t>
            </a:r>
            <a:endParaRPr lang="en-GB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3574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 txBox="1">
            <a:spLocks/>
          </p:cNvSpPr>
          <p:nvPr/>
        </p:nvSpPr>
        <p:spPr bwMode="auto">
          <a:xfrm>
            <a:off x="395536" y="764704"/>
            <a:ext cx="698477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000" spc="-150" dirty="0" err="1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Agri</a:t>
            </a:r>
            <a:r>
              <a:rPr lang="en-GB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-Food Supply Chain </a:t>
            </a:r>
            <a:endParaRPr lang="en-GB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3528" y="1700808"/>
            <a:ext cx="8568952" cy="51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food chain is more important in Greater Lincolnshire than the UK economy as a whole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Greater Lincolnshire </a:t>
            </a:r>
            <a:r>
              <a:rPr lang="en-GB" sz="20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</a:t>
            </a:r>
            <a:r>
              <a:rPr lang="en-GB" sz="20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-food sector has: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101,000 employees (24% of the workforce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) 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 GVA of £3.4bn (21% of the economy)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10% of total English agricultural output (7% of UK total)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GLLEP </a:t>
            </a:r>
            <a:r>
              <a:rPr lang="en-GB" sz="20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</a:t>
            </a:r>
            <a:r>
              <a:rPr lang="en-GB" sz="20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-food </a:t>
            </a:r>
            <a:r>
              <a:rPr lang="en-GB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will double its contribution to the economy (GVA) by 2030 through </a:t>
            </a:r>
            <a:r>
              <a:rPr lang="en-GB" sz="20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GB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20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Productive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capacity, including water resources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Skills &amp; knowledge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19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 txBox="1">
            <a:spLocks/>
          </p:cNvSpPr>
          <p:nvPr/>
        </p:nvSpPr>
        <p:spPr bwMode="auto">
          <a:xfrm>
            <a:off x="492065" y="764704"/>
            <a:ext cx="62026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000" spc="-150" dirty="0" err="1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Agri</a:t>
            </a:r>
            <a:r>
              <a:rPr lang="en-GB" sz="3000" spc="-150" dirty="0" smtClean="0">
                <a:solidFill>
                  <a:srgbClr val="2C3986"/>
                </a:solidFill>
                <a:latin typeface="Arial" charset="0"/>
                <a:ea typeface="+mj-ea"/>
                <a:cs typeface="Arial" charset="0"/>
              </a:rPr>
              <a:t>-food water demand</a:t>
            </a:r>
            <a:endParaRPr lang="en-GB" sz="3000" spc="-150" dirty="0">
              <a:solidFill>
                <a:srgbClr val="2C3986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7544" y="1700808"/>
            <a:ext cx="813690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The GFS programme reported in 2015 that the UK imports 38% of its food … but 62% of its food’s water footprint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UK production is amongst the most water efficient in the World – typically a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</a:rPr>
              <a:t>third or less of the water per tonne of crop harvested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Very significant for fresh produce – to meet 365 day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supply, UK imports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from some of the most water stressed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global locations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...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…. this is not sustainable &amp; securing UK water supplies for fresh produce increases UK economic output &amp; is more sustainable</a:t>
            </a:r>
          </a:p>
          <a:p>
            <a:pPr marL="342900" lvl="1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We should not be seeking to reduce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agri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-food water use (as current policy does) but to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increase supplies &amp; use it more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efficiently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3127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LEP Presentation Generic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1580</TotalTime>
  <Words>1144</Words>
  <Application>Microsoft Office PowerPoint</Application>
  <PresentationFormat>On-screen Show (4:3)</PresentationFormat>
  <Paragraphs>148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PGothic</vt:lpstr>
      <vt:lpstr>Arial</vt:lpstr>
      <vt:lpstr>Calibri</vt:lpstr>
      <vt:lpstr>Times New Roman</vt:lpstr>
      <vt:lpstr>Wingdings</vt:lpstr>
      <vt:lpstr>GLLEP Presentation Generic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GLLEP Water Plan – starting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Delivering the Water for Growth Plan</vt:lpstr>
      <vt:lpstr>PowerPoint Presentation</vt:lpstr>
      <vt:lpstr>PowerPoint Presentation</vt:lpstr>
      <vt:lpstr>PowerPoint Presentation</vt:lpstr>
      <vt:lpstr>PowerPoint Presentation</vt:lpstr>
    </vt:vector>
  </TitlesOfParts>
  <Company>Lincolnshire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Storey</dc:creator>
  <cp:lastModifiedBy>martin collison</cp:lastModifiedBy>
  <cp:revision>236</cp:revision>
  <dcterms:created xsi:type="dcterms:W3CDTF">2013-08-08T10:33:21Z</dcterms:created>
  <dcterms:modified xsi:type="dcterms:W3CDTF">2016-02-16T11:38:17Z</dcterms:modified>
</cp:coreProperties>
</file>